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nato\Documents\GRAFICA%20ALUMBRADO%20PUBLICO%20FEBRERO%20DEL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375053573955982E-2"/>
          <c:y val="2.7150521045603952E-2"/>
          <c:w val="0.93105776462540057"/>
          <c:h val="0.88943677911820651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MX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Limpia!$A$1:$D$1</c:f>
              <c:strCache>
                <c:ptCount val="4"/>
                <c:pt idx="0">
                  <c:v>Reportes de Atencion Ciudadana</c:v>
                </c:pt>
                <c:pt idx="1">
                  <c:v>Reportes Ciudadanos</c:v>
                </c:pt>
                <c:pt idx="2">
                  <c:v>Deshierbe de Planteles Educativos</c:v>
                </c:pt>
                <c:pt idx="3">
                  <c:v>Deshierbe de Plazas y areas verdes</c:v>
                </c:pt>
              </c:strCache>
            </c:strRef>
          </c:cat>
          <c:val>
            <c:numRef>
              <c:f>Limpia!$A$2:$D$2</c:f>
              <c:numCache>
                <c:formatCode>General</c:formatCode>
                <c:ptCount val="4"/>
                <c:pt idx="0">
                  <c:v>3</c:v>
                </c:pt>
                <c:pt idx="1">
                  <c:v>49</c:v>
                </c:pt>
                <c:pt idx="2">
                  <c:v>168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806464"/>
        <c:axId val="145808000"/>
      </c:barChart>
      <c:catAx>
        <c:axId val="14580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45808000"/>
        <c:crosses val="autoZero"/>
        <c:auto val="1"/>
        <c:lblAlgn val="ctr"/>
        <c:lblOffset val="100"/>
        <c:noMultiLvlLbl val="0"/>
      </c:catAx>
      <c:valAx>
        <c:axId val="14580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14580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Ornato!$A$1:$C$1</c:f>
              <c:strCache>
                <c:ptCount val="3"/>
                <c:pt idx="0">
                  <c:v>Deshierbe de Plazas, Canalones, Camellones y Laterales</c:v>
                </c:pt>
                <c:pt idx="1">
                  <c:v>Deshierbe y Limpieza de Planteles Educativos</c:v>
                </c:pt>
                <c:pt idx="2">
                  <c:v>Poda de Arboles</c:v>
                </c:pt>
              </c:strCache>
            </c:strRef>
          </c:cat>
          <c:val>
            <c:numRef>
              <c:f>Ornato!$A$2:$C$2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698560"/>
        <c:axId val="37700352"/>
      </c:barChart>
      <c:catAx>
        <c:axId val="376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37700352"/>
        <c:crosses val="autoZero"/>
        <c:auto val="1"/>
        <c:lblAlgn val="ctr"/>
        <c:lblOffset val="100"/>
        <c:noMultiLvlLbl val="0"/>
      </c:catAx>
      <c:valAx>
        <c:axId val="3770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37698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8687331454212E-2"/>
          <c:y val="5.4805608427046022E-2"/>
          <c:w val="0.94088584755838989"/>
          <c:h val="0.78100791087447508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'Mntto. Publico'!$A$1:$F$1</c:f>
              <c:strCache>
                <c:ptCount val="6"/>
                <c:pt idx="0">
                  <c:v>Cuadrilla de Soldadura y Herreria</c:v>
                </c:pt>
                <c:pt idx="1">
                  <c:v>Cuadrilla de Toldos y Entarimado</c:v>
                </c:pt>
                <c:pt idx="2">
                  <c:v>Cuadrilla de Limpieza y Deshierbe</c:v>
                </c:pt>
                <c:pt idx="3">
                  <c:v>Cuadrilla Auxiliar del DIF</c:v>
                </c:pt>
                <c:pt idx="4">
                  <c:v>Cuadrilla de Pintura</c:v>
                </c:pt>
                <c:pt idx="5">
                  <c:v>Deshierbe y Limpia de Planteles Educativos</c:v>
                </c:pt>
              </c:strCache>
            </c:strRef>
          </c:cat>
          <c:val>
            <c:numRef>
              <c:f>'Mntto. Publico'!$A$2:$F$2</c:f>
              <c:numCache>
                <c:formatCode>General</c:formatCode>
                <c:ptCount val="6"/>
                <c:pt idx="0">
                  <c:v>43</c:v>
                </c:pt>
                <c:pt idx="1">
                  <c:v>73</c:v>
                </c:pt>
                <c:pt idx="2">
                  <c:v>352</c:v>
                </c:pt>
                <c:pt idx="3">
                  <c:v>4</c:v>
                </c:pt>
                <c:pt idx="4">
                  <c:v>30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09152"/>
        <c:axId val="37815040"/>
        <c:axId val="0"/>
      </c:bar3DChart>
      <c:catAx>
        <c:axId val="3780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37815040"/>
        <c:crosses val="autoZero"/>
        <c:auto val="1"/>
        <c:lblAlgn val="ctr"/>
        <c:lblOffset val="100"/>
        <c:noMultiLvlLbl val="0"/>
      </c:catAx>
      <c:valAx>
        <c:axId val="3781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MX"/>
            </a:pPr>
            <a:endParaRPr lang="es-MX"/>
          </a:p>
        </c:txPr>
        <c:crossAx val="3780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'Mntto. Vehicular'!$B$1</c:f>
              <c:strCache>
                <c:ptCount val="1"/>
                <c:pt idx="0">
                  <c:v>Servicios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'Mntto. Vehicular'!$A$2:$A$25</c:f>
              <c:numCache>
                <c:formatCode>d\-mmm</c:formatCode>
                <c:ptCount val="24"/>
                <c:pt idx="0" formatCode="dd\-mm\-yy;@">
                  <c:v>42767</c:v>
                </c:pt>
                <c:pt idx="1">
                  <c:v>42768</c:v>
                </c:pt>
                <c:pt idx="2">
                  <c:v>42769</c:v>
                </c:pt>
                <c:pt idx="3">
                  <c:v>42770</c:v>
                </c:pt>
                <c:pt idx="4">
                  <c:v>42772</c:v>
                </c:pt>
                <c:pt idx="5">
                  <c:v>42773</c:v>
                </c:pt>
                <c:pt idx="6">
                  <c:v>42774</c:v>
                </c:pt>
                <c:pt idx="7">
                  <c:v>42775</c:v>
                </c:pt>
                <c:pt idx="8">
                  <c:v>42776</c:v>
                </c:pt>
                <c:pt idx="9">
                  <c:v>42777</c:v>
                </c:pt>
                <c:pt idx="10">
                  <c:v>42779</c:v>
                </c:pt>
                <c:pt idx="11">
                  <c:v>42780</c:v>
                </c:pt>
                <c:pt idx="12">
                  <c:v>42781</c:v>
                </c:pt>
                <c:pt idx="13">
                  <c:v>42782</c:v>
                </c:pt>
                <c:pt idx="14">
                  <c:v>42783</c:v>
                </c:pt>
                <c:pt idx="15">
                  <c:v>42784</c:v>
                </c:pt>
                <c:pt idx="16">
                  <c:v>42786</c:v>
                </c:pt>
                <c:pt idx="17">
                  <c:v>42787</c:v>
                </c:pt>
                <c:pt idx="18">
                  <c:v>42788</c:v>
                </c:pt>
                <c:pt idx="19">
                  <c:v>42789</c:v>
                </c:pt>
                <c:pt idx="20">
                  <c:v>42790</c:v>
                </c:pt>
                <c:pt idx="21">
                  <c:v>42791</c:v>
                </c:pt>
                <c:pt idx="22">
                  <c:v>42793</c:v>
                </c:pt>
                <c:pt idx="23">
                  <c:v>42794</c:v>
                </c:pt>
              </c:numCache>
            </c:numRef>
          </c:cat>
          <c:val>
            <c:numRef>
              <c:f>'Mntto. Vehicular'!$B$2:$B$25</c:f>
              <c:numCache>
                <c:formatCode>General</c:formatCode>
                <c:ptCount val="24"/>
                <c:pt idx="7">
                  <c:v>7</c:v>
                </c:pt>
                <c:pt idx="8">
                  <c:v>9</c:v>
                </c:pt>
                <c:pt idx="9">
                  <c:v>7</c:v>
                </c:pt>
                <c:pt idx="10">
                  <c:v>9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7</c:v>
                </c:pt>
                <c:pt idx="16">
                  <c:v>7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2</c:v>
                </c:pt>
                <c:pt idx="22">
                  <c:v>4</c:v>
                </c:pt>
                <c:pt idx="2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380800"/>
        <c:axId val="114382336"/>
        <c:axId val="0"/>
      </c:bar3DChart>
      <c:dateAx>
        <c:axId val="114380800"/>
        <c:scaling>
          <c:orientation val="minMax"/>
        </c:scaling>
        <c:delete val="0"/>
        <c:axPos val="b"/>
        <c:numFmt formatCode="dd\-mm\-yy;@" sourceLinked="1"/>
        <c:majorTickMark val="out"/>
        <c:minorTickMark val="none"/>
        <c:tickLblPos val="nextTo"/>
        <c:txPr>
          <a:bodyPr/>
          <a:lstStyle/>
          <a:p>
            <a:pPr>
              <a:defRPr cap="none" baseline="30000"/>
            </a:pPr>
            <a:endParaRPr lang="es-MX"/>
          </a:p>
        </c:txPr>
        <c:crossAx val="114382336"/>
        <c:crosses val="autoZero"/>
        <c:auto val="1"/>
        <c:lblOffset val="100"/>
        <c:baseTimeUnit val="days"/>
      </c:dateAx>
      <c:valAx>
        <c:axId val="11438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380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261885194207679E-2"/>
          <c:y val="9.1822278352685457E-2"/>
          <c:w val="0.83492296959982171"/>
          <c:h val="0.81066364249476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Pipas!$B$1:$B$11</c:f>
              <c:strCache>
                <c:ptCount val="11"/>
                <c:pt idx="0">
                  <c:v>LITROS</c:v>
                </c:pt>
                <c:pt idx="1">
                  <c:v>50,730</c:v>
                </c:pt>
                <c:pt idx="2">
                  <c:v>69.00</c:v>
                </c:pt>
                <c:pt idx="3">
                  <c:v>14,900</c:v>
                </c:pt>
                <c:pt idx="4">
                  <c:v>18,800</c:v>
                </c:pt>
                <c:pt idx="5">
                  <c:v>36,200</c:v>
                </c:pt>
                <c:pt idx="6">
                  <c:v>31,600</c:v>
                </c:pt>
                <c:pt idx="7">
                  <c:v>10,000</c:v>
                </c:pt>
                <c:pt idx="8">
                  <c:v>8,000</c:v>
                </c:pt>
                <c:pt idx="9">
                  <c:v>72.00</c:v>
                </c:pt>
                <c:pt idx="10">
                  <c:v>32.00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Pipas!$A$12:$A$29</c:f>
              <c:strCache>
                <c:ptCount val="18"/>
                <c:pt idx="0">
                  <c:v>Residencial Zirandaro</c:v>
                </c:pt>
                <c:pt idx="1">
                  <c:v>Ejido Calderon </c:v>
                </c:pt>
                <c:pt idx="2">
                  <c:v>Monte Kristal</c:v>
                </c:pt>
                <c:pt idx="3">
                  <c:v>Coahuila</c:v>
                </c:pt>
                <c:pt idx="4">
                  <c:v>Villas de San Juan</c:v>
                </c:pt>
                <c:pt idx="5">
                  <c:v>La Morena </c:v>
                </c:pt>
                <c:pt idx="6">
                  <c:v>La Reforma</c:v>
                </c:pt>
                <c:pt idx="7">
                  <c:v>Vistas del Rio </c:v>
                </c:pt>
                <c:pt idx="8">
                  <c:v>Villas de Oriente</c:v>
                </c:pt>
                <c:pt idx="9">
                  <c:v>Riego en Monumento</c:v>
                </c:pt>
                <c:pt idx="10">
                  <c:v>Hacienda San Antonio</c:v>
                </c:pt>
                <c:pt idx="11">
                  <c:v>Riego Teogilo Salinas</c:v>
                </c:pt>
                <c:pt idx="12">
                  <c:v>Riego San Mateo</c:v>
                </c:pt>
                <c:pt idx="13">
                  <c:v>Privada via siete</c:v>
                </c:pt>
                <c:pt idx="14">
                  <c:v>10 de Mayo</c:v>
                </c:pt>
                <c:pt idx="15">
                  <c:v>La Maestranza</c:v>
                </c:pt>
                <c:pt idx="16">
                  <c:v>Jardines de La Silla</c:v>
                </c:pt>
                <c:pt idx="17">
                  <c:v>total de litros mensuales</c:v>
                </c:pt>
              </c:strCache>
            </c:strRef>
          </c:cat>
          <c:val>
            <c:numRef>
              <c:f>Pipas!$B$12:$B$29</c:f>
              <c:numCache>
                <c:formatCode>#,##0</c:formatCode>
                <c:ptCount val="18"/>
                <c:pt idx="0">
                  <c:v>1600</c:v>
                </c:pt>
                <c:pt idx="1">
                  <c:v>25800</c:v>
                </c:pt>
                <c:pt idx="2">
                  <c:v>13500</c:v>
                </c:pt>
                <c:pt idx="3">
                  <c:v>8000</c:v>
                </c:pt>
                <c:pt idx="4">
                  <c:v>8000</c:v>
                </c:pt>
                <c:pt idx="5">
                  <c:v>5000</c:v>
                </c:pt>
                <c:pt idx="6">
                  <c:v>10000</c:v>
                </c:pt>
                <c:pt idx="7">
                  <c:v>10000</c:v>
                </c:pt>
                <c:pt idx="8">
                  <c:v>10000</c:v>
                </c:pt>
                <c:pt idx="9">
                  <c:v>20000</c:v>
                </c:pt>
                <c:pt idx="10">
                  <c:v>9900</c:v>
                </c:pt>
                <c:pt idx="11">
                  <c:v>18000</c:v>
                </c:pt>
                <c:pt idx="12">
                  <c:v>10000</c:v>
                </c:pt>
                <c:pt idx="13">
                  <c:v>8000</c:v>
                </c:pt>
                <c:pt idx="14">
                  <c:v>7900</c:v>
                </c:pt>
                <c:pt idx="15">
                  <c:v>2000</c:v>
                </c:pt>
                <c:pt idx="16">
                  <c:v>8000</c:v>
                </c:pt>
                <c:pt idx="17">
                  <c:v>955520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715648"/>
        <c:axId val="114742016"/>
        <c:axId val="0"/>
      </c:bar3DChart>
      <c:catAx>
        <c:axId val="11471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742016"/>
        <c:crosses val="autoZero"/>
        <c:auto val="1"/>
        <c:lblAlgn val="ctr"/>
        <c:lblOffset val="100"/>
        <c:noMultiLvlLbl val="0"/>
      </c:catAx>
      <c:valAx>
        <c:axId val="1147420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71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REP. ATENDIDOS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Hoja1!$A$2:$A$25</c:f>
              <c:numCache>
                <c:formatCode>[$-C0A]d\-mmm\-yy;@</c:formatCode>
                <c:ptCount val="24"/>
                <c:pt idx="0">
                  <c:v>42767</c:v>
                </c:pt>
                <c:pt idx="1">
                  <c:v>42768</c:v>
                </c:pt>
                <c:pt idx="2">
                  <c:v>42769</c:v>
                </c:pt>
                <c:pt idx="3">
                  <c:v>42770</c:v>
                </c:pt>
                <c:pt idx="4">
                  <c:v>42772</c:v>
                </c:pt>
                <c:pt idx="5">
                  <c:v>42773</c:v>
                </c:pt>
                <c:pt idx="6">
                  <c:v>42775</c:v>
                </c:pt>
                <c:pt idx="7">
                  <c:v>42777</c:v>
                </c:pt>
                <c:pt idx="8">
                  <c:v>42779</c:v>
                </c:pt>
                <c:pt idx="9">
                  <c:v>42780</c:v>
                </c:pt>
                <c:pt idx="10">
                  <c:v>42781</c:v>
                </c:pt>
                <c:pt idx="11">
                  <c:v>42782</c:v>
                </c:pt>
                <c:pt idx="12">
                  <c:v>42783</c:v>
                </c:pt>
                <c:pt idx="13">
                  <c:v>42784</c:v>
                </c:pt>
                <c:pt idx="14">
                  <c:v>42786</c:v>
                </c:pt>
                <c:pt idx="15">
                  <c:v>42787</c:v>
                </c:pt>
                <c:pt idx="16">
                  <c:v>42788</c:v>
                </c:pt>
                <c:pt idx="17">
                  <c:v>42789</c:v>
                </c:pt>
                <c:pt idx="18">
                  <c:v>42790</c:v>
                </c:pt>
                <c:pt idx="19">
                  <c:v>42791</c:v>
                </c:pt>
                <c:pt idx="20">
                  <c:v>42793</c:v>
                </c:pt>
                <c:pt idx="21">
                  <c:v>42794</c:v>
                </c:pt>
              </c:numCache>
            </c:numRef>
          </c:cat>
          <c:val>
            <c:numRef>
              <c:f>Hoja1!$B$2:$B$25</c:f>
              <c:numCache>
                <c:formatCode>General</c:formatCode>
                <c:ptCount val="24"/>
                <c:pt idx="0">
                  <c:v>32</c:v>
                </c:pt>
                <c:pt idx="1">
                  <c:v>21</c:v>
                </c:pt>
                <c:pt idx="2">
                  <c:v>18</c:v>
                </c:pt>
                <c:pt idx="3">
                  <c:v>8</c:v>
                </c:pt>
                <c:pt idx="4">
                  <c:v>6</c:v>
                </c:pt>
                <c:pt idx="5">
                  <c:v>28</c:v>
                </c:pt>
                <c:pt idx="6">
                  <c:v>44</c:v>
                </c:pt>
                <c:pt idx="7">
                  <c:v>27</c:v>
                </c:pt>
                <c:pt idx="8">
                  <c:v>11</c:v>
                </c:pt>
                <c:pt idx="9">
                  <c:v>16</c:v>
                </c:pt>
                <c:pt idx="10">
                  <c:v>33</c:v>
                </c:pt>
                <c:pt idx="11">
                  <c:v>19</c:v>
                </c:pt>
                <c:pt idx="12">
                  <c:v>8</c:v>
                </c:pt>
                <c:pt idx="13">
                  <c:v>13</c:v>
                </c:pt>
                <c:pt idx="14">
                  <c:v>9</c:v>
                </c:pt>
                <c:pt idx="15">
                  <c:v>12</c:v>
                </c:pt>
                <c:pt idx="16">
                  <c:v>18</c:v>
                </c:pt>
                <c:pt idx="17">
                  <c:v>27</c:v>
                </c:pt>
                <c:pt idx="18">
                  <c:v>13</c:v>
                </c:pt>
                <c:pt idx="19">
                  <c:v>15</c:v>
                </c:pt>
                <c:pt idx="20">
                  <c:v>4</c:v>
                </c:pt>
                <c:pt idx="21">
                  <c:v>14</c:v>
                </c:pt>
                <c:pt idx="2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REP. EN PROCESO</c:v>
                </c:pt>
              </c:strCache>
            </c:strRef>
          </c:tx>
          <c:invertIfNegative val="0"/>
          <c:dLbls>
            <c:dLbl>
              <c:idx val="21"/>
              <c:layout>
                <c:manualLayout>
                  <c:x val="0"/>
                  <c:y val="3.24074074074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Hoja1!$A$2:$A$25</c:f>
              <c:numCache>
                <c:formatCode>[$-C0A]d\-mmm\-yy;@</c:formatCode>
                <c:ptCount val="24"/>
                <c:pt idx="0">
                  <c:v>42767</c:v>
                </c:pt>
                <c:pt idx="1">
                  <c:v>42768</c:v>
                </c:pt>
                <c:pt idx="2">
                  <c:v>42769</c:v>
                </c:pt>
                <c:pt idx="3">
                  <c:v>42770</c:v>
                </c:pt>
                <c:pt idx="4">
                  <c:v>42772</c:v>
                </c:pt>
                <c:pt idx="5">
                  <c:v>42773</c:v>
                </c:pt>
                <c:pt idx="6">
                  <c:v>42775</c:v>
                </c:pt>
                <c:pt idx="7">
                  <c:v>42777</c:v>
                </c:pt>
                <c:pt idx="8">
                  <c:v>42779</c:v>
                </c:pt>
                <c:pt idx="9">
                  <c:v>42780</c:v>
                </c:pt>
                <c:pt idx="10">
                  <c:v>42781</c:v>
                </c:pt>
                <c:pt idx="11">
                  <c:v>42782</c:v>
                </c:pt>
                <c:pt idx="12">
                  <c:v>42783</c:v>
                </c:pt>
                <c:pt idx="13">
                  <c:v>42784</c:v>
                </c:pt>
                <c:pt idx="14">
                  <c:v>42786</c:v>
                </c:pt>
                <c:pt idx="15">
                  <c:v>42787</c:v>
                </c:pt>
                <c:pt idx="16">
                  <c:v>42788</c:v>
                </c:pt>
                <c:pt idx="17">
                  <c:v>42789</c:v>
                </c:pt>
                <c:pt idx="18">
                  <c:v>42790</c:v>
                </c:pt>
                <c:pt idx="19">
                  <c:v>42791</c:v>
                </c:pt>
                <c:pt idx="20">
                  <c:v>42793</c:v>
                </c:pt>
                <c:pt idx="21">
                  <c:v>42794</c:v>
                </c:pt>
              </c:numCache>
            </c:numRef>
          </c:cat>
          <c:val>
            <c:numRef>
              <c:f>Hoja1!$C$2:$C$25</c:f>
              <c:numCache>
                <c:formatCode>General</c:formatCode>
                <c:ptCount val="24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12</c:v>
                </c:pt>
                <c:pt idx="7">
                  <c:v>2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8</c:v>
                </c:pt>
                <c:pt idx="17">
                  <c:v>9</c:v>
                </c:pt>
                <c:pt idx="18">
                  <c:v>3</c:v>
                </c:pt>
                <c:pt idx="19">
                  <c:v>0</c:v>
                </c:pt>
                <c:pt idx="20">
                  <c:v>6</c:v>
                </c:pt>
                <c:pt idx="21">
                  <c:v>10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80256"/>
        <c:axId val="122086144"/>
      </c:barChart>
      <c:dateAx>
        <c:axId val="122080256"/>
        <c:scaling>
          <c:orientation val="minMax"/>
        </c:scaling>
        <c:delete val="0"/>
        <c:axPos val="b"/>
        <c:numFmt formatCode="[$-C0A]d\-mmm\-yy;@" sourceLinked="1"/>
        <c:majorTickMark val="out"/>
        <c:minorTickMark val="none"/>
        <c:tickLblPos val="nextTo"/>
        <c:crossAx val="122086144"/>
        <c:crosses val="autoZero"/>
        <c:auto val="1"/>
        <c:lblOffset val="100"/>
        <c:baseTimeUnit val="days"/>
      </c:dateAx>
      <c:valAx>
        <c:axId val="12208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080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41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08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90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57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2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95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76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51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1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FBA1-6D12-4DE1-ACFF-FB4DC19C2858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A5EE-2937-4962-946E-91E75E58D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21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79549" y="546107"/>
            <a:ext cx="110500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latin typeface="+mj-lt"/>
              </a:rPr>
              <a:t>INFORME DEL MES DE </a:t>
            </a:r>
            <a:r>
              <a:rPr lang="es-MX" sz="4000" b="1" dirty="0" smtClean="0">
                <a:latin typeface="+mj-lt"/>
              </a:rPr>
              <a:t>FEBRERO 2017</a:t>
            </a:r>
            <a:r>
              <a:rPr lang="es-MX" sz="4000" dirty="0" smtClean="0">
                <a:latin typeface="+mj-lt"/>
              </a:rPr>
              <a:t/>
            </a:r>
            <a:br>
              <a:rPr lang="es-MX" sz="4000" dirty="0" smtClean="0">
                <a:latin typeface="+mj-lt"/>
              </a:rPr>
            </a:br>
            <a:r>
              <a:rPr lang="es-MX" sz="4000" dirty="0" smtClean="0">
                <a:latin typeface="+mj-lt"/>
              </a:rPr>
              <a:t>SECRETARIA DE SERVICIOS PÚBLICOS</a:t>
            </a:r>
            <a:br>
              <a:rPr lang="es-MX" sz="4000" dirty="0" smtClean="0">
                <a:latin typeface="+mj-lt"/>
              </a:rPr>
            </a:br>
            <a:r>
              <a:rPr lang="es-MX" sz="4000" b="1" dirty="0" smtClean="0">
                <a:latin typeface="+mj-lt"/>
              </a:rPr>
              <a:t>LIMPIA</a:t>
            </a:r>
            <a:endParaRPr lang="es-MX" sz="4000" dirty="0">
              <a:latin typeface="+mj-lt"/>
            </a:endParaRPr>
          </a:p>
        </p:txBody>
      </p:sp>
      <p:pic>
        <p:nvPicPr>
          <p:cNvPr id="5" name="Imagen 4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05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642632"/>
              </p:ext>
            </p:extLst>
          </p:nvPr>
        </p:nvGraphicFramePr>
        <p:xfrm>
          <a:off x="1307474" y="1300772"/>
          <a:ext cx="9150171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1" descr="http://juareznl.tripod.com/escudo291px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740" y="331949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2" descr="C:\Users\DeLL\Downloads\IMG-20151103-WA0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8691" y="33194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5"/>
          <p:cNvSpPr/>
          <p:nvPr/>
        </p:nvSpPr>
        <p:spPr>
          <a:xfrm>
            <a:off x="3254801" y="828969"/>
            <a:ext cx="4446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+mj-lt"/>
              </a:rPr>
              <a:t>INFORME MENSUAL DE PIPAS </a:t>
            </a:r>
            <a:r>
              <a:rPr lang="es-MX" sz="2400" b="1" dirty="0" smtClean="0">
                <a:latin typeface="+mj-lt"/>
              </a:rPr>
              <a:t>2017</a:t>
            </a:r>
            <a:endParaRPr lang="es-MX" sz="2400" b="1" dirty="0">
              <a:latin typeface="+mj-l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02276" y="4442660"/>
            <a:ext cx="111273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Esta grafica muestra los litros de agua potable repartidos gratuitamente beneficiando a las familias de las zonas que carecen del vital liquido o no cuentan con </a:t>
            </a:r>
            <a:r>
              <a:rPr lang="es-MX" b="1" dirty="0" smtClean="0"/>
              <a:t>toma domiciliaria </a:t>
            </a:r>
            <a:r>
              <a:rPr lang="es-MX" b="1" dirty="0"/>
              <a:t>, logrando repartir un total de </a:t>
            </a:r>
            <a:r>
              <a:rPr lang="es-MX" b="1" dirty="0" smtClean="0"/>
              <a:t>955,520 </a:t>
            </a:r>
            <a:r>
              <a:rPr lang="es-MX" b="1" dirty="0"/>
              <a:t>de agua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NOTA: De lo anterior se cuenta con el respaldo de los reportes diarios</a:t>
            </a:r>
            <a:r>
              <a:rPr lang="es-MX" dirty="0" smtClean="0"/>
              <a:t>.</a:t>
            </a:r>
          </a:p>
          <a:p>
            <a:endParaRPr lang="es-MX" b="1" dirty="0" smtClean="0"/>
          </a:p>
          <a:p>
            <a:r>
              <a:rPr lang="es-MX" b="1" dirty="0" smtClean="0"/>
              <a:t>    __________________________</a:t>
            </a:r>
            <a:r>
              <a:rPr lang="es-MX" b="1" dirty="0"/>
              <a:t>				_______________________________</a:t>
            </a:r>
            <a:br>
              <a:rPr lang="es-MX" b="1" dirty="0"/>
            </a:br>
            <a:r>
              <a:rPr lang="es-MX" b="1" dirty="0"/>
              <a:t>    C. Reynaldo Campos Martínez				     </a:t>
            </a:r>
            <a:r>
              <a:rPr lang="es-MX" b="1" dirty="0" smtClean="0"/>
              <a:t>        </a:t>
            </a:r>
            <a:r>
              <a:rPr lang="es-MX" b="1" dirty="0"/>
              <a:t>C. Anabel Villalobos Ayala        </a:t>
            </a:r>
            <a:br>
              <a:rPr lang="es-MX" b="1" dirty="0"/>
            </a:br>
            <a:r>
              <a:rPr lang="es-MX" b="1" dirty="0"/>
              <a:t>   Secretario de Servicios Públicos				       </a:t>
            </a:r>
            <a:r>
              <a:rPr lang="es-MX" b="1" dirty="0" smtClean="0"/>
              <a:t> </a:t>
            </a:r>
            <a:r>
              <a:rPr lang="es-MX" b="1" dirty="0"/>
              <a:t>Directora de Servicios Públicos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12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FEBRERO 2017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SECRETARIA DE SERVICIOS PÚBLICOS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ALUMBRADO</a:t>
            </a: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00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54" y="4305300"/>
            <a:ext cx="11140646" cy="2247899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En esta grafica se muestran todos los reportes recibidos, a los cuales se les dio seguimiento por parte de la dirección de alumbrado y así logrando un total  396 reportes atendidos  y reportes en proceso  108  en proceso.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NOTA: De lo anterior se cuenta con el respaldo de los reportes diarios.</a:t>
            </a:r>
            <a:br>
              <a:rPr lang="es-MX" sz="2000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______________________________				__________________________________</a:t>
            </a:r>
            <a:br>
              <a:rPr lang="es-MX" sz="2000" b="1" dirty="0" smtClean="0"/>
            </a:br>
            <a:r>
              <a:rPr lang="es-MX" sz="2000" b="1" dirty="0" smtClean="0"/>
              <a:t>    C. Reynaldo Campos Martínez				</a:t>
            </a:r>
            <a:r>
              <a:rPr lang="es-MX" sz="2000" b="1" dirty="0" smtClean="0"/>
              <a:t>      </a:t>
            </a:r>
            <a:r>
              <a:rPr lang="es-MX" sz="2000" b="1" dirty="0" smtClean="0"/>
              <a:t>C. Jesús Epigmenio Garza  </a:t>
            </a:r>
            <a:r>
              <a:rPr lang="es-MX" sz="2000" b="1" dirty="0" err="1" smtClean="0"/>
              <a:t>Gzz.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>    Secretario de Servicios Públicos				</a:t>
            </a:r>
            <a:r>
              <a:rPr lang="es-MX" sz="2000" b="1" dirty="0" smtClean="0"/>
              <a:t>       </a:t>
            </a:r>
            <a:r>
              <a:rPr lang="es-MX" sz="2000" b="1" dirty="0" smtClean="0"/>
              <a:t>Directora  de Alumbrado Publico.		</a:t>
            </a:r>
            <a:r>
              <a:rPr lang="es-MX" sz="2000" b="1" dirty="0"/>
              <a:t>	</a:t>
            </a:r>
            <a:r>
              <a:rPr lang="es-MX" sz="2000" b="1" dirty="0" smtClean="0"/>
              <a:t>	                         </a:t>
            </a:r>
            <a:br>
              <a:rPr lang="es-MX" sz="2000" b="1" dirty="0" smtClean="0"/>
            </a:br>
            <a:endParaRPr lang="es-MX" sz="2000" b="1" dirty="0"/>
          </a:p>
        </p:txBody>
      </p:sp>
      <p:pic>
        <p:nvPicPr>
          <p:cNvPr id="6" name="Imagen 5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590" y="16165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4"/>
          <p:cNvSpPr txBox="1">
            <a:spLocks/>
          </p:cNvSpPr>
          <p:nvPr/>
        </p:nvSpPr>
        <p:spPr>
          <a:xfrm>
            <a:off x="3014877" y="317500"/>
            <a:ext cx="64516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INFORME  MENSUAL FEBERRO 2017</a:t>
            </a:r>
          </a:p>
          <a:p>
            <a:pPr algn="ctr"/>
            <a:r>
              <a:rPr lang="es-MX" sz="2400" b="1" dirty="0" smtClean="0"/>
              <a:t>ALUMBRADO</a:t>
            </a:r>
          </a:p>
          <a:p>
            <a:pPr algn="ctr"/>
            <a:r>
              <a:rPr lang="es-MX" sz="2400" b="1" dirty="0" smtClean="0"/>
              <a:t> </a:t>
            </a:r>
            <a:endParaRPr lang="es-MX" sz="2400" b="1" dirty="0"/>
          </a:p>
        </p:txBody>
      </p:sp>
      <p:graphicFrame>
        <p:nvGraphicFramePr>
          <p:cNvPr id="10" name="2 Gráfico"/>
          <p:cNvGraphicFramePr/>
          <p:nvPr/>
        </p:nvGraphicFramePr>
        <p:xfrm>
          <a:off x="838200" y="1346200"/>
          <a:ext cx="10566401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76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255" y="316462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27390" y="36852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ángulo 3"/>
          <p:cNvSpPr/>
          <p:nvPr/>
        </p:nvSpPr>
        <p:spPr>
          <a:xfrm>
            <a:off x="2395470" y="783644"/>
            <a:ext cx="6387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+mj-lt"/>
              </a:rPr>
              <a:t>INFORME MENSUAL DE LIMPIA FEBRERO 2017</a:t>
            </a:r>
            <a:endParaRPr lang="es-MX" sz="2400" b="1" dirty="0">
              <a:latin typeface="+mj-lt"/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459830"/>
              </p:ext>
            </p:extLst>
          </p:nvPr>
        </p:nvGraphicFramePr>
        <p:xfrm>
          <a:off x="930959" y="1511496"/>
          <a:ext cx="9848658" cy="243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ángulo 5"/>
          <p:cNvSpPr/>
          <p:nvPr/>
        </p:nvSpPr>
        <p:spPr>
          <a:xfrm>
            <a:off x="772733" y="4210560"/>
            <a:ext cx="110371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En esta grafica se resumen  los reportes recibidos a los cuales se les dio seguimiento por parte de la Dirección de Limpia, logrando así un total de 258 reportes solucionados.</a:t>
            </a:r>
            <a:br>
              <a:rPr lang="es-MX" sz="1600" b="1" dirty="0" smtClean="0"/>
            </a:br>
            <a:r>
              <a:rPr lang="es-MX" sz="1600" b="1" dirty="0" smtClean="0"/>
              <a:t>NOTA: De lo anterior se cuenta con el respaldo de los reportes diarios.</a:t>
            </a:r>
            <a:br>
              <a:rPr lang="es-MX" sz="1600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 smtClean="0"/>
          </a:p>
          <a:p>
            <a:r>
              <a:rPr lang="es-MX" b="1" dirty="0" smtClean="0"/>
              <a:t>______________________________				__________________________________</a:t>
            </a:r>
            <a:br>
              <a:rPr lang="es-MX" b="1" dirty="0" smtClean="0"/>
            </a:br>
            <a:r>
              <a:rPr lang="es-MX" b="1" dirty="0" smtClean="0"/>
              <a:t>    C. Reynaldo Campos Martínez				             C. Juan Jesús Vallejo Sauceda</a:t>
            </a:r>
            <a:br>
              <a:rPr lang="es-MX" b="1" dirty="0" smtClean="0"/>
            </a:br>
            <a:r>
              <a:rPr lang="es-MX" b="1" dirty="0" smtClean="0"/>
              <a:t>   Secretario de Servicios Públicos				                         Director de Limpia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3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3341" y="584743"/>
            <a:ext cx="10406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latin typeface="+mj-lt"/>
              </a:rPr>
              <a:t>INFORME DEL MES DE </a:t>
            </a:r>
            <a:r>
              <a:rPr lang="es-MX" sz="4000" b="1" dirty="0" smtClean="0">
                <a:latin typeface="+mj-lt"/>
              </a:rPr>
              <a:t>FEBRERO 2017</a:t>
            </a:r>
            <a:br>
              <a:rPr lang="es-MX" sz="4000" b="1" dirty="0" smtClean="0">
                <a:latin typeface="+mj-lt"/>
              </a:rPr>
            </a:br>
            <a:r>
              <a:rPr lang="es-MX" sz="4000" dirty="0" smtClean="0">
                <a:latin typeface="+mj-lt"/>
              </a:rPr>
              <a:t>SECRETARIA DE SERVICIOS PÚBLICOS</a:t>
            </a:r>
            <a:br>
              <a:rPr lang="es-MX" sz="4000" dirty="0" smtClean="0">
                <a:latin typeface="+mj-lt"/>
              </a:rPr>
            </a:br>
            <a:r>
              <a:rPr lang="es-MX" sz="4000" b="1" dirty="0" smtClean="0">
                <a:latin typeface="+mj-lt"/>
              </a:rPr>
              <a:t>ORNATO Y REFORESTACIÓN</a:t>
            </a:r>
            <a:endParaRPr lang="es-MX" sz="4000" b="1" dirty="0">
              <a:latin typeface="+mj-lt"/>
            </a:endParaRPr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51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juareznl.tripod.com/escudo291px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123560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 descr="C:\Users\DeLL\Downloads\IMG-20151103-WA0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9750" y="142609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ángulo 3"/>
          <p:cNvSpPr/>
          <p:nvPr/>
        </p:nvSpPr>
        <p:spPr>
          <a:xfrm>
            <a:off x="2757595" y="47126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b="1" dirty="0" smtClean="0">
                <a:latin typeface="+mj-lt"/>
              </a:rPr>
              <a:t>INFORME MENSUAL DE PARQUES,ORNATO Y FORESTACION</a:t>
            </a:r>
          </a:p>
          <a:p>
            <a:pPr algn="ctr"/>
            <a:r>
              <a:rPr lang="es-MX" sz="2800" b="1" dirty="0" smtClean="0">
                <a:latin typeface="+mj-lt"/>
              </a:rPr>
              <a:t> FEBRERO 2016</a:t>
            </a:r>
            <a:endParaRPr lang="es-MX" sz="2800" b="1" dirty="0">
              <a:latin typeface="+mj-lt"/>
            </a:endParaRP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955553"/>
              </p:ext>
            </p:extLst>
          </p:nvPr>
        </p:nvGraphicFramePr>
        <p:xfrm>
          <a:off x="923925" y="1856264"/>
          <a:ext cx="9867900" cy="230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ángulo 5"/>
          <p:cNvSpPr/>
          <p:nvPr/>
        </p:nvSpPr>
        <p:spPr>
          <a:xfrm>
            <a:off x="820894" y="4175265"/>
            <a:ext cx="108096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En esta grafica se muestra el total de trabajos que realizaron las cuadrillas durante el mes de Febrero, logrando obtener un total de 35  actividades realizadas las cuales se enfocan a: deshierbe y limpieza de canales camellones, plazas y áreas verdes, poda y calar árboles, regado 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dirty="0" smtClean="0"/>
              <a:t>.</a:t>
            </a:r>
            <a:br>
              <a:rPr lang="es-MX" dirty="0" smtClean="0"/>
            </a:br>
            <a:endParaRPr lang="es-MX" dirty="0" smtClean="0"/>
          </a:p>
          <a:p>
            <a:r>
              <a:rPr lang="es-MX" b="1" dirty="0" smtClean="0"/>
              <a:t>______________________________				_______________________________</a:t>
            </a:r>
            <a:br>
              <a:rPr lang="es-MX" b="1" dirty="0" smtClean="0"/>
            </a:br>
            <a:r>
              <a:rPr lang="es-MX" sz="1600" b="1" dirty="0" smtClean="0"/>
              <a:t>    C. Reynaldo Campos Martínez				                                   C. Alejandro </a:t>
            </a:r>
            <a:r>
              <a:rPr lang="es-MX" sz="1600" b="1" dirty="0" smtClean="0"/>
              <a:t>Vargas Salinas</a:t>
            </a:r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1600" b="1" dirty="0" smtClean="0"/>
              <a:t>    Secretario de Servicios Públicos				     Directora  de  Ornato y Reforestación	</a:t>
            </a:r>
            <a:r>
              <a:rPr lang="es-MX" b="1" dirty="0" smtClean="0"/>
              <a:t>			                         </a:t>
            </a:r>
            <a:br>
              <a:rPr lang="es-MX" b="1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14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56823" y="507471"/>
            <a:ext cx="108826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latin typeface="+mj-lt"/>
              </a:rPr>
              <a:t>INFORME DEL MES DE </a:t>
            </a:r>
            <a:r>
              <a:rPr lang="es-MX" sz="4000" b="1" dirty="0" smtClean="0">
                <a:latin typeface="+mj-lt"/>
              </a:rPr>
              <a:t>FEBRERO 2017</a:t>
            </a:r>
            <a:r>
              <a:rPr lang="es-MX" sz="4000" dirty="0" smtClean="0">
                <a:latin typeface="+mj-lt"/>
              </a:rPr>
              <a:t/>
            </a:r>
            <a:br>
              <a:rPr lang="es-MX" sz="4000" dirty="0" smtClean="0">
                <a:latin typeface="+mj-lt"/>
              </a:rPr>
            </a:br>
            <a:r>
              <a:rPr lang="es-MX" sz="4000" dirty="0" smtClean="0">
                <a:latin typeface="+mj-lt"/>
              </a:rPr>
              <a:t>SECRETARIA DE SERVICIOS PÚBLICOS</a:t>
            </a:r>
            <a:br>
              <a:rPr lang="es-MX" sz="4000" dirty="0" smtClean="0">
                <a:latin typeface="+mj-lt"/>
              </a:rPr>
            </a:br>
            <a:r>
              <a:rPr lang="es-MX" sz="4000" b="1" dirty="0" smtClean="0">
                <a:latin typeface="+mj-lt"/>
              </a:rPr>
              <a:t>MANTENIMIENTO PUBLICO</a:t>
            </a:r>
            <a:endParaRPr lang="es-MX" sz="4000" dirty="0">
              <a:latin typeface="+mj-lt"/>
            </a:endParaRPr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823" y="2446463"/>
            <a:ext cx="10945969" cy="412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07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01677"/>
              </p:ext>
            </p:extLst>
          </p:nvPr>
        </p:nvGraphicFramePr>
        <p:xfrm>
          <a:off x="1700706" y="1325989"/>
          <a:ext cx="9020175" cy="280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1" descr="http://juareznl.tripod.com/escudo291px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3" y="331949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2" descr="C:\Users\DeLL\Downloads\IMG-20151103-WA0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50" y="370048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667989" y="45221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400" b="1" dirty="0">
                <a:latin typeface="+mj-lt"/>
              </a:rPr>
              <a:t>INFORME MENSUAL DE MANTENIMIENTO </a:t>
            </a:r>
            <a:r>
              <a:rPr lang="es-MX" sz="2400" b="1" dirty="0" smtClean="0">
                <a:latin typeface="+mj-lt"/>
              </a:rPr>
              <a:t>PÚBLICO  FEBRERO 2017</a:t>
            </a:r>
            <a:endParaRPr lang="es-MX" sz="2400" b="1" dirty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8353" y="4091303"/>
            <a:ext cx="109015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NOTA: en esta tabla se especifican el número de trabajos realizados, tales como: trabajos de herrería, deshierbe, limpieza, pintura, instalación de toldos, entarimado, sillas y mesas, recolección de bolsas de basura, papeleo, barrido manual, trabajos de mantenimiento a oficinas municipales, etc. Logrando realizar </a:t>
            </a:r>
            <a:r>
              <a:rPr lang="es-MX" sz="1600" dirty="0" smtClean="0"/>
              <a:t>557  </a:t>
            </a:r>
            <a:r>
              <a:rPr lang="es-MX" sz="1600" dirty="0"/>
              <a:t>actividades durante el mes de </a:t>
            </a:r>
            <a:r>
              <a:rPr lang="es-MX" sz="1600" dirty="0" smtClean="0"/>
              <a:t>Febrero.</a:t>
            </a:r>
            <a:r>
              <a:rPr lang="es-MX" sz="1600" dirty="0"/>
              <a:t/>
            </a:r>
            <a:br>
              <a:rPr lang="es-MX" sz="1600" dirty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                                                                    ______________________________</a:t>
            </a:r>
            <a:r>
              <a:rPr lang="es-MX" b="1" dirty="0"/>
              <a:t>				</a:t>
            </a:r>
            <a:br>
              <a:rPr lang="es-MX" b="1" dirty="0"/>
            </a:br>
            <a:r>
              <a:rPr lang="es-MX" b="1" dirty="0"/>
              <a:t>    </a:t>
            </a:r>
            <a:r>
              <a:rPr lang="es-MX" b="1" dirty="0" smtClean="0"/>
              <a:t>                                                                    C</a:t>
            </a:r>
            <a:r>
              <a:rPr lang="es-MX" b="1" dirty="0"/>
              <a:t>. Reynaldo Campos Martínez				</a:t>
            </a:r>
            <a:br>
              <a:rPr lang="es-MX" b="1" dirty="0"/>
            </a:br>
            <a:r>
              <a:rPr lang="es-MX" b="1" dirty="0"/>
              <a:t>  </a:t>
            </a:r>
            <a:r>
              <a:rPr lang="es-MX" b="1" dirty="0" smtClean="0"/>
              <a:t>                                                                     </a:t>
            </a:r>
            <a:r>
              <a:rPr lang="es-MX" b="1" dirty="0"/>
              <a:t>Secretario de Servicios Públicos				</a:t>
            </a:r>
            <a:r>
              <a:rPr lang="es-MX" b="1" dirty="0" smtClean="0"/>
              <a:t>       </a:t>
            </a:r>
            <a:r>
              <a:rPr lang="es-MX" b="1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2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6275" y="402265"/>
            <a:ext cx="106640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latin typeface="+mj-lt"/>
              </a:rPr>
              <a:t>INFORME DEL MES DE </a:t>
            </a:r>
            <a:r>
              <a:rPr lang="es-MX" sz="4000" b="1" dirty="0" smtClean="0">
                <a:latin typeface="+mj-lt"/>
              </a:rPr>
              <a:t>FEBRERO 2017</a:t>
            </a:r>
            <a:r>
              <a:rPr lang="es-MX" sz="4000" dirty="0">
                <a:latin typeface="+mj-lt"/>
              </a:rPr>
              <a:t/>
            </a:r>
            <a:br>
              <a:rPr lang="es-MX" sz="4000" dirty="0">
                <a:latin typeface="+mj-lt"/>
              </a:rPr>
            </a:br>
            <a:r>
              <a:rPr lang="es-MX" sz="4000" dirty="0">
                <a:latin typeface="+mj-lt"/>
              </a:rPr>
              <a:t>SECRETARIA DE SERVICIOS PÚBLICOS</a:t>
            </a:r>
            <a:br>
              <a:rPr lang="es-MX" sz="4000" dirty="0">
                <a:latin typeface="+mj-lt"/>
              </a:rPr>
            </a:br>
            <a:r>
              <a:rPr lang="es-MX" sz="4000" b="1" dirty="0">
                <a:latin typeface="+mj-lt"/>
              </a:rPr>
              <a:t>MANTENIMIENTO MUNICIPAL</a:t>
            </a:r>
            <a:endParaRPr lang="es-MX" sz="4000" dirty="0">
              <a:latin typeface="+mj-lt"/>
            </a:endParaRPr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1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46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726071"/>
              </p:ext>
            </p:extLst>
          </p:nvPr>
        </p:nvGraphicFramePr>
        <p:xfrm>
          <a:off x="1227116" y="1274810"/>
          <a:ext cx="9452760" cy="298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1" descr="http://juareznl.tripod.com/escudo291px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3" y="331949"/>
            <a:ext cx="828675" cy="99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2" descr="C:\Users\DeLL\Downloads\IMG-20151103-WA000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50" y="370048"/>
            <a:ext cx="1362075" cy="95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905496" y="38829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400" b="1" dirty="0">
                <a:latin typeface="+mj-lt"/>
              </a:rPr>
              <a:t>INFORME MENSUAL DE MANTENIMIENTO </a:t>
            </a:r>
            <a:r>
              <a:rPr lang="es-MX" sz="2400" b="1" dirty="0" smtClean="0">
                <a:latin typeface="+mj-lt"/>
              </a:rPr>
              <a:t>VEHICULAR  FEBRERO 2017</a:t>
            </a:r>
            <a:endParaRPr lang="es-MX" sz="2400" b="1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18926" y="4259834"/>
            <a:ext cx="10652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En esta grafica se muestra el total de trabajos y reparaciones que se hicieron a las diferentes unidades del departamento obteniendo un total de  </a:t>
            </a:r>
            <a:r>
              <a:rPr lang="es-MX" b="1" dirty="0" smtClean="0"/>
              <a:t>92 </a:t>
            </a:r>
            <a:r>
              <a:rPr lang="es-MX" b="1" dirty="0"/>
              <a:t>reparaciones durante el mes.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NOTA: De lo anterior se cuenta con el respaldo de los reportes diarios.</a:t>
            </a:r>
            <a:br>
              <a:rPr lang="es-MX" dirty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>______________________________				__________________________________</a:t>
            </a:r>
            <a:br>
              <a:rPr lang="es-MX" b="1" dirty="0"/>
            </a:br>
            <a:r>
              <a:rPr lang="es-MX" b="1" dirty="0"/>
              <a:t>    C. Reynaldo Campos Martínez			</a:t>
            </a:r>
            <a:r>
              <a:rPr lang="es-MX" b="1" dirty="0"/>
              <a:t> </a:t>
            </a:r>
            <a:r>
              <a:rPr lang="es-MX" b="1" dirty="0" smtClean="0"/>
              <a:t>                           C. Salvador Cantú González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>   Secretario de Servicios Públicos				</a:t>
            </a:r>
            <a:r>
              <a:rPr lang="es-MX" b="1" dirty="0" smtClean="0"/>
              <a:t>  </a:t>
            </a:r>
            <a:r>
              <a:rPr lang="es-MX" b="1" dirty="0" smtClean="0"/>
              <a:t>  Director de Mantenimiento Vehicular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95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87829"/>
            <a:ext cx="10515600" cy="151107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INFORME DEL MES DE </a:t>
            </a:r>
            <a:r>
              <a:rPr lang="es-MX" b="1" dirty="0" smtClean="0"/>
              <a:t>FEBRERO 2017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          SECRETARIA DE SERVICIOS PÚBLICOS 			</a:t>
            </a:r>
            <a:r>
              <a:rPr lang="es-MX" b="1" dirty="0" smtClean="0"/>
              <a:t>PIPAS</a:t>
            </a: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pic>
        <p:nvPicPr>
          <p:cNvPr id="3" name="Imagen 2" descr="C:\Users\DeLL\Downloads\IMG-20151103-WA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08730"/>
            <a:ext cx="106172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93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333</Words>
  <Application>Microsoft Office PowerPoint</Application>
  <PresentationFormat>Personalizado</PresentationFormat>
  <Paragraphs>26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INFORME DEL MES DE FEBRERO 2017            SECRETARIA DE SERVICIOS PÚBLICOS    PIPAS </vt:lpstr>
      <vt:lpstr>Presentación de PowerPoint</vt:lpstr>
      <vt:lpstr>INFORME DEL MES DE FEBRERO 2017 SECRETARIA DE SERVICIOS PÚBLICOS ALUMBRADO</vt:lpstr>
      <vt:lpstr>En esta grafica se muestran todos los reportes recibidos, a los cuales se les dio seguimiento por parte de la dirección de alumbrado y así logrando un total  396 reportes atendidos  y reportes en proceso  108  en proceso. NOTA: De lo anterior se cuenta con el respaldo de los reportes diarios.  ______________________________    __________________________________     C. Reynaldo Campos Martínez          C. Jesús Epigmenio Garza  Gzz.     Secretario de Servicios Públicos           Directora  de Alumbrado Publico.           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usuariop777</cp:lastModifiedBy>
  <cp:revision>12</cp:revision>
  <dcterms:created xsi:type="dcterms:W3CDTF">2017-03-28T17:42:27Z</dcterms:created>
  <dcterms:modified xsi:type="dcterms:W3CDTF">2017-03-29T01:10:11Z</dcterms:modified>
</cp:coreProperties>
</file>